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C3D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72570" y="2008138"/>
            <a:ext cx="5598860" cy="352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4000"/>
              </a:spcAft>
              <a:buNone/>
            </a:pPr>
            <a:r>
              <a:rPr lang="en-US" sz="24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Injury &amp; Condition Management Platform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1772570" y="2868513"/>
            <a:ext cx="559886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Partnership Overview</a:t>
            </a:r>
            <a:endParaRPr lang="en-US" sz="1800" dirty="0"/>
          </a:p>
        </p:txBody>
      </p:sp>
      <p:pic>
        <p:nvPicPr>
          <p:cNvPr id="4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00400" y="457200"/>
            <a:ext cx="2743200" cy="14630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7143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52400"/>
            <a:ext cx="8679281" cy="409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Market - 3 Tiers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406301" y="866775"/>
            <a:ext cx="2650182" cy="3682901"/>
          </a:xfrm>
          <a:prstGeom prst="roundRect">
            <a:avLst>
              <a:gd name="adj" fmla="val 383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06301" y="904875"/>
            <a:ext cx="2650182" cy="0"/>
          </a:xfrm>
          <a:prstGeom prst="line">
            <a:avLst/>
          </a:prstGeom>
          <a:noFill/>
          <a:ln w="76200">
            <a:solidFill>
              <a:srgbClr val="52B78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96801" y="1133475"/>
            <a:ext cx="23145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1: Primary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596801" y="1476375"/>
            <a:ext cx="2314566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200"/>
              </a:spcAft>
              <a:buNone/>
            </a:pPr>
            <a:r>
              <a:rPr lang="en-US" sz="1100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5+ active cases, high volumes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96801" y="1781175"/>
            <a:ext cx="2269182" cy="1478310"/>
          </a:xfrm>
          <a:prstGeom prst="rect">
            <a:avLst/>
          </a:prstGeom>
          <a:noFill/>
          <a:ln/>
        </p:spPr>
        <p:txBody>
          <a:bodyPr wrap="square" lIns="101600" tIns="0" rIns="0" bIns="0" rtlCol="0" anchor="t"/>
          <a:lstStyle/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Labor Hire &amp; Recruitment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Aged Care Facilities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NDIS Providers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Group Training Orgs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Claims Management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3246983" y="866775"/>
            <a:ext cx="2650182" cy="3682901"/>
          </a:xfrm>
          <a:prstGeom prst="roundRect">
            <a:avLst>
              <a:gd name="adj" fmla="val 383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3246983" y="904875"/>
            <a:ext cx="2650182" cy="0"/>
          </a:xfrm>
          <a:prstGeom prst="line">
            <a:avLst/>
          </a:prstGeom>
          <a:noFill/>
          <a:ln w="76200">
            <a:solidFill>
              <a:srgbClr val="2E5C8A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3437483" y="1133475"/>
            <a:ext cx="23145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2: Strong Fit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3437483" y="1476375"/>
            <a:ext cx="2314566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200"/>
              </a:spcAft>
              <a:buNone/>
            </a:pPr>
            <a:r>
              <a:rPr lang="en-US" sz="1100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Growing sectors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3437483" y="1781175"/>
            <a:ext cx="2269182" cy="1478310"/>
          </a:xfrm>
          <a:prstGeom prst="rect">
            <a:avLst/>
          </a:prstGeom>
          <a:noFill/>
          <a:ln/>
        </p:spPr>
        <p:txBody>
          <a:bodyPr wrap="square" lIns="101600" tIns="0" rIns="0" bIns="0" rtlCol="0" anchor="t"/>
          <a:lstStyle/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Rehabilitation Providers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Allied Health Groups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Cleaning Companies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Security Firms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Transport &amp; Logistics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6087666" y="866775"/>
            <a:ext cx="2650182" cy="3682901"/>
          </a:xfrm>
          <a:prstGeom prst="roundRect">
            <a:avLst>
              <a:gd name="adj" fmla="val 383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5" name="Shape 13"/>
          <p:cNvSpPr/>
          <p:nvPr/>
        </p:nvSpPr>
        <p:spPr>
          <a:xfrm>
            <a:off x="6087666" y="904875"/>
            <a:ext cx="2650182" cy="0"/>
          </a:xfrm>
          <a:prstGeom prst="line">
            <a:avLst/>
          </a:prstGeom>
          <a:noFill/>
          <a:ln w="76200">
            <a:solidFill>
              <a:srgbClr val="6366F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278166" y="1133475"/>
            <a:ext cx="23145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6366F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3: Expansion</a:t>
            </a:r>
            <a:endParaRPr lang="en-US" sz="1800" dirty="0"/>
          </a:p>
        </p:txBody>
      </p:sp>
      <p:sp>
        <p:nvSpPr>
          <p:cNvPr id="17" name="Text 15"/>
          <p:cNvSpPr/>
          <p:nvPr/>
        </p:nvSpPr>
        <p:spPr>
          <a:xfrm>
            <a:off x="6278166" y="1476375"/>
            <a:ext cx="2314566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200"/>
              </a:spcAft>
              <a:buNone/>
            </a:pPr>
            <a:r>
              <a:rPr lang="en-US" sz="1100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Enterprise customization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278166" y="1781175"/>
            <a:ext cx="2269182" cy="530423"/>
          </a:xfrm>
          <a:prstGeom prst="rect">
            <a:avLst/>
          </a:prstGeom>
          <a:noFill/>
          <a:ln/>
        </p:spPr>
        <p:txBody>
          <a:bodyPr wrap="square" lIns="101600" tIns="0" rIns="0" bIns="0" rtlCol="0" anchor="t"/>
          <a:lstStyle/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Local Councils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Franchise Groups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6278166" y="2463998"/>
            <a:ext cx="2269182" cy="860375"/>
          </a:xfrm>
          <a:prstGeom prst="roundRect">
            <a:avLst>
              <a:gd name="adj" fmla="val 8857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6410922" y="2616398"/>
            <a:ext cx="2003670" cy="352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22,000</a:t>
            </a:r>
            <a:endParaRPr lang="en-US" sz="2400" dirty="0"/>
          </a:p>
        </p:txBody>
      </p:sp>
      <p:sp>
        <p:nvSpPr>
          <p:cNvPr id="21" name="Text 19"/>
          <p:cNvSpPr/>
          <p:nvPr/>
        </p:nvSpPr>
        <p:spPr>
          <a:xfrm>
            <a:off x="6410922" y="3019574"/>
            <a:ext cx="200367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Bef>
                <a:spcPts val="400"/>
              </a:spcBef>
              <a:buNone/>
            </a:pPr>
            <a:r>
              <a:rPr lang="en-US" sz="11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Qualified Leads</a:t>
            </a:r>
            <a:endParaRPr lang="en-US" sz="1100" dirty="0"/>
          </a:p>
        </p:txBody>
      </p:sp>
      <p:pic>
        <p:nvPicPr>
          <p:cNvPr id="22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1 GTM: "Land the Anchors"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Direct Sales &amp; Industry Partnerships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322439"/>
          </a:xfrm>
          <a:prstGeom prst="roundRect">
            <a:avLst>
              <a:gd name="adj" fmla="val 305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 Vertical Platform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Segment 22,000 leads by Tier 1 industries. Launch automated email campaigns with compliance-focused messaging.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Industry Conferences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Exhibit and speak at RCSA (recruitment), LASA (aged care), NDS (disability services). Build credibility.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44678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Pilot Program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Free 60-day pilot with full support. Convert to paid on demonstrated ROI.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3831134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3831134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LinkedIn Outreach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096345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Sales Navigator targeting Compliance Managers and HR Directors at target companies.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Anchor Clients Year 1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$30K+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882551"/>
          </a:xfrm>
          <a:prstGeom prst="roundRect">
            <a:avLst>
              <a:gd name="adj" fmla="val 11512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Labor Hire, Aged Care, NDIS, GTOs, Claims Management</a:t>
            </a:r>
            <a:endParaRPr lang="en-US" sz="900" dirty="0"/>
          </a:p>
        </p:txBody>
      </p:sp>
      <p:pic>
        <p:nvPicPr>
          <p:cNvPr id="27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2E5C8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2 GTM: "Scale with Inbound"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Content Marketing &amp; Referrals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504009"/>
          </a:xfrm>
          <a:prstGeom prst="roundRect">
            <a:avLst>
              <a:gd name="adj" fmla="val 2900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SEO &amp; Content Marketing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"Injury management checklist", "Medical certificate tracking guide" - drive organic traffic from compliance searches.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Referral Program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1 clients refer their service providers. Offer 1 month free credit for successful referrals.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Monthly Webinars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"Compliance Updates" - educational content that captures leads and builds authority.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4012704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4012704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Partner Channel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277916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Accountants and bookkeepers who serve these industries - natural referral partners.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50+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Leads/Month by EOY1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$6-12K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882551"/>
          </a:xfrm>
          <a:prstGeom prst="roundRect">
            <a:avLst>
              <a:gd name="adj" fmla="val 11512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Rehab Providers, Allied Health, Cleaning, Security, Transport</a:t>
            </a:r>
            <a:endParaRPr lang="en-US" sz="900" dirty="0"/>
          </a:p>
        </p:txBody>
      </p:sp>
      <p:pic>
        <p:nvPicPr>
          <p:cNvPr id="27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6366F1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3 GTM: "Enterprise Expansion"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Government &amp; Customization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504009"/>
          </a:xfrm>
          <a:prstGeom prst="roundRect">
            <a:avLst>
              <a:gd name="adj" fmla="val 2900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Government Procurement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Register on VendorPanel and Buying for Victoria. Monitor and respond to council RFPs for compliance solutions.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Enterprise Sales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Dedicated account manager for enterprise prospects. Longer 6-12 month relationship-building cycle.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Customization Packages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Custom dashboards, API integrations, white-label options. Premium pricing for bespoke solutions.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4012704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4012704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Proof Points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277916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Leverage Tier 1 case studies to win enterprise trust. Reference customers speak to prospects.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6366F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2-3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Deals in Year 2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6366F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$50K+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722561"/>
          </a:xfrm>
          <a:prstGeom prst="roundRect">
            <a:avLst>
              <a:gd name="adj" fmla="val 14061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Local Councils, Franchise Groups</a:t>
            </a:r>
            <a:endParaRPr lang="en-US" sz="900" dirty="0"/>
          </a:p>
        </p:txBody>
      </p:sp>
      <p:pic>
        <p:nvPicPr>
          <p:cNvPr id="27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C3D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6301" y="406301"/>
            <a:ext cx="8498026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400"/>
              </a:spcAft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 AI Agent (V2)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406301" y="923776"/>
            <a:ext cx="8498026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Weekly RTW Plan Check-ins - Coming Soon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06301" y="1352401"/>
            <a:ext cx="4070449" cy="1504206"/>
          </a:xfrm>
          <a:prstGeom prst="roundRect">
            <a:avLst>
              <a:gd name="adj" fmla="val 6754"/>
            </a:avLst>
          </a:prstGeom>
          <a:solidFill>
            <a:srgbClr val="FFFFFF">
              <a:alpha val="9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58701" y="1504801"/>
            <a:ext cx="3840962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Worker Engagement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58701" y="1752451"/>
            <a:ext cx="3765649" cy="913656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Weekly calls to workers on RTW plans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Natural AI-powered conversation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Tracks exercise compliance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Identifies barriers to recovery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Escalates concerns automatically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406301" y="2983557"/>
            <a:ext cx="4070449" cy="1313855"/>
          </a:xfrm>
          <a:prstGeom prst="roundRect">
            <a:avLst>
              <a:gd name="adj" fmla="val 7733"/>
            </a:avLst>
          </a:prstGeom>
          <a:solidFill>
            <a:srgbClr val="FFFFFF">
              <a:alpha val="9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558701" y="3135957"/>
            <a:ext cx="3840962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Captures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558701" y="3383607"/>
            <a:ext cx="3765649" cy="723305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Exercise compliance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Pain/discomfort levels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Work capacity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Overall wellbeing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4667250" y="1352401"/>
            <a:ext cx="4070449" cy="1440359"/>
          </a:xfrm>
          <a:prstGeom prst="roundRect">
            <a:avLst>
              <a:gd name="adj" fmla="val 7054"/>
            </a:avLst>
          </a:prstGeom>
          <a:solidFill>
            <a:srgbClr val="FFFFFF">
              <a:alpha val="9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4819650" y="1504801"/>
            <a:ext cx="3840962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Multi-Channel Approach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819650" y="1777752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 AI: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Primary - weekly calls</a:t>
            </a:r>
            <a:endParaRPr lang="en-US" sz="1000" dirty="0"/>
          </a:p>
        </p:txBody>
      </p:sp>
      <p:sp>
        <p:nvSpPr>
          <p:cNvPr id="13" name="Text 11"/>
          <p:cNvSpPr/>
          <p:nvPr/>
        </p:nvSpPr>
        <p:spPr>
          <a:xfrm>
            <a:off x="4819650" y="1993404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WhatsApp: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Quick updates, younger workers</a:t>
            </a:r>
            <a:endParaRPr lang="en-US" sz="1000" dirty="0"/>
          </a:p>
        </p:txBody>
      </p:sp>
      <p:sp>
        <p:nvSpPr>
          <p:cNvPr id="14" name="Text 12"/>
          <p:cNvSpPr/>
          <p:nvPr/>
        </p:nvSpPr>
        <p:spPr>
          <a:xfrm>
            <a:off x="4819650" y="2209056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Browser: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Detailed forms, uploads</a:t>
            </a:r>
            <a:endParaRPr lang="en-US" sz="1000" dirty="0"/>
          </a:p>
        </p:txBody>
      </p:sp>
      <p:sp>
        <p:nvSpPr>
          <p:cNvPr id="15" name="Text 13"/>
          <p:cNvSpPr/>
          <p:nvPr/>
        </p:nvSpPr>
        <p:spPr>
          <a:xfrm>
            <a:off x="4819650" y="2424708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Escalation: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Case manager fallback</a:t>
            </a:r>
            <a:endParaRPr lang="en-US" sz="1000" dirty="0"/>
          </a:p>
        </p:txBody>
      </p:sp>
      <p:sp>
        <p:nvSpPr>
          <p:cNvPr id="16" name="Text 14"/>
          <p:cNvSpPr/>
          <p:nvPr/>
        </p:nvSpPr>
        <p:spPr>
          <a:xfrm>
            <a:off x="4667250" y="2919710"/>
            <a:ext cx="4070449" cy="558701"/>
          </a:xfrm>
          <a:prstGeom prst="roundRect">
            <a:avLst>
              <a:gd name="adj" fmla="val 18185"/>
            </a:avLst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4756035" y="3046661"/>
            <a:ext cx="3892879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Scales to thousands of workers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4756035" y="3199061"/>
            <a:ext cx="3892879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without added staff</a:t>
            </a:r>
            <a:endParaRPr lang="en-US" sz="1100" dirty="0"/>
          </a:p>
        </p:txBody>
      </p:sp>
      <p:pic>
        <p:nvPicPr>
          <p:cNvPr id="19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116657"/>
          </a:xfrm>
          <a:prstGeom prst="rect">
            <a:avLst/>
          </a:prstGeom>
          <a:solidFill>
            <a:srgbClr val="6366F1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77701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Legacy System Integration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07827"/>
            <a:ext cx="867928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Bef>
                <a:spcPts val="500"/>
              </a:spcBef>
              <a:buNone/>
            </a:pPr>
            <a:r>
              <a:rPr lang="en-US" sz="14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Preventli Connect - Bridge to Modern Management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406301" y="1307157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430113" y="1307157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06326" y="1459557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Sits Over Legacy Data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606326" y="1750219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Preventli connects to your existing systems without replacing them. Your historical data stays intact.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406301" y="2392710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430113" y="2392710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606326" y="2545110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Pre-Built Hooks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606326" y="2835771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We're building integrations for common HR, payroll, and claims systems used in your industry.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406301" y="3478262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4" name="Shape 12"/>
          <p:cNvSpPr/>
          <p:nvPr/>
        </p:nvSpPr>
        <p:spPr>
          <a:xfrm>
            <a:off x="430113" y="3478262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606326" y="3630662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Minimal Disruption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606326" y="3921323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 need to migrate data or retrain staff on new core systems. Preventli enhances what you have.</a:t>
            </a:r>
            <a:endParaRPr lang="en-US" sz="1100" dirty="0"/>
          </a:p>
        </p:txBody>
      </p:sp>
      <p:sp>
        <p:nvSpPr>
          <p:cNvPr id="17" name="Text 15"/>
          <p:cNvSpPr/>
          <p:nvPr/>
        </p:nvSpPr>
        <p:spPr>
          <a:xfrm>
            <a:off x="4667250" y="1307157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8" name="Shape 16"/>
          <p:cNvSpPr/>
          <p:nvPr/>
        </p:nvSpPr>
        <p:spPr>
          <a:xfrm>
            <a:off x="4691063" y="1307157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4867275" y="1459557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Freshdesk Integration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4867275" y="1750219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Already live - syncs tickets, conversations, and attachments automatically.</a:t>
            </a:r>
            <a:endParaRPr lang="en-US" sz="1100" dirty="0"/>
          </a:p>
        </p:txBody>
      </p:sp>
      <p:sp>
        <p:nvSpPr>
          <p:cNvPr id="21" name="Text 19"/>
          <p:cNvSpPr/>
          <p:nvPr/>
        </p:nvSpPr>
        <p:spPr>
          <a:xfrm>
            <a:off x="4667250" y="2392710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Shape 20"/>
          <p:cNvSpPr/>
          <p:nvPr/>
        </p:nvSpPr>
        <p:spPr>
          <a:xfrm>
            <a:off x="4691063" y="2392710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4867275" y="2545110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API-First Architecture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4867275" y="2835771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RESTful APIs allow connection to any system. Custom integrations available.</a:t>
            </a:r>
            <a:endParaRPr lang="en-US" sz="1100" dirty="0"/>
          </a:p>
        </p:txBody>
      </p:sp>
      <p:sp>
        <p:nvSpPr>
          <p:cNvPr id="25" name="Text 23"/>
          <p:cNvSpPr/>
          <p:nvPr/>
        </p:nvSpPr>
        <p:spPr>
          <a:xfrm>
            <a:off x="4667250" y="3478262"/>
            <a:ext cx="4070449" cy="743992"/>
          </a:xfrm>
          <a:prstGeom prst="roundRect">
            <a:avLst>
              <a:gd name="adj" fmla="val 13656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4781994" y="3630662"/>
            <a:ext cx="3840962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60"/>
              </a:lnSpc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Integration Support Included</a:t>
            </a:r>
            <a:endParaRPr lang="en-US" sz="1200" dirty="0"/>
          </a:p>
        </p:txBody>
      </p:sp>
      <p:sp>
        <p:nvSpPr>
          <p:cNvPr id="27" name="Text 25"/>
          <p:cNvSpPr/>
          <p:nvPr/>
        </p:nvSpPr>
        <p:spPr>
          <a:xfrm>
            <a:off x="4781994" y="3904952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 help you connect your existing systems during onboarding</a:t>
            </a:r>
            <a:endParaRPr lang="en-US" sz="1000" dirty="0"/>
          </a:p>
        </p:txBody>
      </p:sp>
      <p:pic>
        <p:nvPicPr>
          <p:cNvPr id="28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1C3D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71709" y="1341537"/>
            <a:ext cx="3800582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2000"/>
              </a:spcAft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Next Steps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2671709" y="2119313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Schedule a platform demo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2671709" y="2455813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Discuss partnership model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2671709" y="2792313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Define integration requirements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2671709" y="3128814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Start pilot program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2671709" y="3592264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Let's transform injury management together</a:t>
            </a:r>
            <a:endParaRPr lang="en-US" sz="1400" dirty="0"/>
          </a:p>
        </p:txBody>
      </p:sp>
      <p:pic>
        <p:nvPicPr>
          <p:cNvPr id="8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Problem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44401" y="1298525"/>
            <a:ext cx="8255198" cy="3690045"/>
          </a:xfrm>
          <a:prstGeom prst="roundRect">
            <a:avLst>
              <a:gd name="adj" fmla="val 2753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790426" y="1615976"/>
            <a:ext cx="0" cy="9548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047601" y="1615976"/>
            <a:ext cx="748123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Two Distinct Case Types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1047601" y="2037457"/>
            <a:ext cx="7481239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WorkCover claims and non-WorkCover condition cases require different tracking approaches.</a:t>
            </a:r>
            <a:endParaRPr lang="en-US" sz="1500" dirty="0"/>
          </a:p>
        </p:txBody>
      </p:sp>
      <p:sp>
        <p:nvSpPr>
          <p:cNvPr id="8" name="Shape 6"/>
          <p:cNvSpPr/>
          <p:nvPr/>
        </p:nvSpPr>
        <p:spPr>
          <a:xfrm>
            <a:off x="790426" y="2799457"/>
            <a:ext cx="0" cy="6881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47601" y="2799457"/>
            <a:ext cx="748123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Complex Compliance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1047601" y="3220938"/>
            <a:ext cx="7481239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certificates, RTW plans, and deadlines are hard to manage manually.</a:t>
            </a:r>
            <a:endParaRPr lang="en-US" sz="1500" dirty="0"/>
          </a:p>
        </p:txBody>
      </p:sp>
      <p:sp>
        <p:nvSpPr>
          <p:cNvPr id="11" name="Shape 9"/>
          <p:cNvSpPr/>
          <p:nvPr/>
        </p:nvSpPr>
        <p:spPr>
          <a:xfrm>
            <a:off x="790426" y="3716238"/>
            <a:ext cx="0" cy="9548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047601" y="3716238"/>
            <a:ext cx="748123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State-by-State Variation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1047601" y="4137720"/>
            <a:ext cx="7481239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VIC, NSW, QLD, WA, SA, TAS, NT - each has different legislation. V2 scales nationally.</a:t>
            </a:r>
            <a:endParaRPr lang="en-US" sz="1500" dirty="0"/>
          </a:p>
        </p:txBody>
      </p:sp>
      <p:pic>
        <p:nvPicPr>
          <p:cNvPr id="14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Solution: Preventli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44401" y="1260425"/>
            <a:ext cx="8255198" cy="3725168"/>
          </a:xfrm>
          <a:prstGeom prst="roundRect">
            <a:avLst>
              <a:gd name="adj" fmla="val 2727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761851" y="1577876"/>
            <a:ext cx="777270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Compliance Management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761851" y="1974056"/>
            <a:ext cx="7772704" cy="24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4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AI-powered WIRC Act compliance tracking, medical certificates, and return-to-work monitoring.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761851" y="2426196"/>
            <a:ext cx="777270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Freshdesk Integration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761851" y="2822377"/>
            <a:ext cx="7772704" cy="24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4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Seamlessly aggregates worker injury cases from existing ticketing systems.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61851" y="3274516"/>
            <a:ext cx="777270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Features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761851" y="3695998"/>
            <a:ext cx="7620298" cy="972145"/>
          </a:xfrm>
          <a:prstGeom prst="rect">
            <a:avLst/>
          </a:prstGeom>
          <a:noFill/>
          <a:ln/>
        </p:spPr>
        <p:txBody>
          <a:bodyPr wrap="square" lIns="114300" tIns="0" rIns="0" bIns="0" rtlCol="0" anchor="t"/>
          <a:lstStyle/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Real-time compliance alerts</a:t>
            </a:r>
            <a:endParaRPr lang="en-US" sz="1300" dirty="0"/>
          </a:p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 tracking</a:t>
            </a:r>
            <a:endParaRPr lang="en-US" sz="1300" dirty="0"/>
          </a:p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case summaries</a:t>
            </a:r>
            <a:endParaRPr lang="en-US" sz="1300" dirty="0"/>
          </a:p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Comprehensive audit trail</a:t>
            </a:r>
            <a:endParaRPr lang="en-US" sz="1300" dirty="0"/>
          </a:p>
        </p:txBody>
      </p:sp>
      <p:pic>
        <p:nvPicPr>
          <p:cNvPr id="11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Compliance Features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30113" y="1209675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44426" y="1400175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 Tracking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44426" y="1707505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Real-time monitoring of all certificates with automatic expiry alerts and status updates.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4667250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4691063" y="1209675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4905375" y="1400175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Return-to-Work Monitoring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4905375" y="1707505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Track 7-stage RTW process with progress indicators and milestone tracking.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06301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430113" y="248468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44426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42-Day Threshold Enforcement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644426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Automatic alerts when certificates approach the 42-day compliance threshold.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4667250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Shape 15"/>
          <p:cNvSpPr/>
          <p:nvPr/>
        </p:nvSpPr>
        <p:spPr>
          <a:xfrm>
            <a:off x="4691063" y="248468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4905375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Complete Audit Trails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4905375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Every action logged with timestamps, user info, and full change history.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406301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1" name="Shape 19"/>
          <p:cNvSpPr/>
          <p:nvPr/>
        </p:nvSpPr>
        <p:spPr>
          <a:xfrm>
            <a:off x="430113" y="375969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644426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Multi-Tenant Security</a:t>
            </a:r>
            <a:endParaRPr lang="en-US" sz="1400" dirty="0"/>
          </a:p>
        </p:txBody>
      </p:sp>
      <p:sp>
        <p:nvSpPr>
          <p:cNvPr id="23" name="Text 21"/>
          <p:cNvSpPr/>
          <p:nvPr/>
        </p:nvSpPr>
        <p:spPr>
          <a:xfrm>
            <a:off x="644426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Organization-level data isolation with role-based access controls.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4667250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Shape 23"/>
          <p:cNvSpPr/>
          <p:nvPr/>
        </p:nvSpPr>
        <p:spPr>
          <a:xfrm>
            <a:off x="4691063" y="375969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4905375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Compliance Dashboard</a:t>
            </a:r>
            <a:endParaRPr lang="en-US" sz="1400" dirty="0"/>
          </a:p>
        </p:txBody>
      </p:sp>
      <p:sp>
        <p:nvSpPr>
          <p:cNvPr id="27" name="Text 25"/>
          <p:cNvSpPr/>
          <p:nvPr/>
        </p:nvSpPr>
        <p:spPr>
          <a:xfrm>
            <a:off x="4905375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At-a-glance view of all compliance statuses across your entire workforce.</a:t>
            </a:r>
            <a:endParaRPr lang="en-US" sz="1200" dirty="0"/>
          </a:p>
        </p:txBody>
      </p:sp>
      <p:pic>
        <p:nvPicPr>
          <p:cNvPr id="28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Automation &amp; AI Features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8B5CF6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96801" y="1400175"/>
            <a:ext cx="3763238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AI-Powered Case Summaries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596801" y="1707505"/>
            <a:ext cx="3763238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Claude AI generates intelligent case summaries with work status classification and key insights.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667250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Shape 6"/>
          <p:cNvSpPr/>
          <p:nvPr/>
        </p:nvSpPr>
        <p:spPr>
          <a:xfrm>
            <a:off x="4691063" y="1209675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4905375" y="1400175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Automatic Worker Notifications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4905375" y="1707505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Auto-email workers when certificates expire - no manual follow-up needed.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406301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430113" y="248468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644426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Proactive Chase Workflows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644426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Triggers actions 3 days before certificate expiry to prevent compliance gaps.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4667250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Shape 14"/>
          <p:cNvSpPr/>
          <p:nvPr/>
        </p:nvSpPr>
        <p:spPr>
          <a:xfrm>
            <a:off x="4691063" y="248468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4905375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Smart Validation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4905375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Ensures medical certificates align with stated work capacity - catches inconsistencies.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406301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Shape 18"/>
          <p:cNvSpPr/>
          <p:nvPr/>
        </p:nvSpPr>
        <p:spPr>
          <a:xfrm>
            <a:off x="430113" y="375969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644426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Real-Time Compliance Alerts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644426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Escalating priority levels (Medium → High → Critical) ensure nothing is missed.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4667250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4" name="Shape 22"/>
          <p:cNvSpPr/>
          <p:nvPr/>
        </p:nvSpPr>
        <p:spPr>
          <a:xfrm>
            <a:off x="4691063" y="375969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4905375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Email Drafting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4905375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Generate professional emails for any case situation with one click.</a:t>
            </a:r>
            <a:endParaRPr lang="en-US" sz="1200" dirty="0"/>
          </a:p>
        </p:txBody>
      </p:sp>
      <p:pic>
        <p:nvPicPr>
          <p:cNvPr id="27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676275"/>
          </a:xfrm>
          <a:prstGeom prst="rect">
            <a:avLst/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52400"/>
            <a:ext cx="8679281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Business Rules &amp; Automation</a:t>
            </a:r>
            <a:endParaRPr lang="en-US" sz="2600" dirty="0"/>
          </a:p>
        </p:txBody>
      </p:sp>
      <p:sp>
        <p:nvSpPr>
          <p:cNvPr id="4" name="Text 2"/>
          <p:cNvSpPr/>
          <p:nvPr/>
        </p:nvSpPr>
        <p:spPr>
          <a:xfrm>
            <a:off x="381000" y="828675"/>
            <a:ext cx="2709267" cy="1046113"/>
          </a:xfrm>
          <a:prstGeom prst="roundRect">
            <a:avLst>
              <a:gd name="adj" fmla="val 72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381000" y="847725"/>
            <a:ext cx="2709267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07950" y="993725"/>
            <a:ext cx="2504474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Certificate Automation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507950" y="1222325"/>
            <a:ext cx="2455366" cy="487412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Expiry tracking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real-time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Chase workflows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- 3 days before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Auto-email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worker reminders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3217218" y="828675"/>
            <a:ext cx="2709416" cy="1046113"/>
          </a:xfrm>
          <a:prstGeom prst="roundRect">
            <a:avLst>
              <a:gd name="adj" fmla="val 72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3217218" y="847725"/>
            <a:ext cx="2709416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3344168" y="993725"/>
            <a:ext cx="2504626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RTW Plan Rules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3344168" y="1222325"/>
            <a:ext cx="2455515" cy="487412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7-stage process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tracking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Milestone alerts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stale plans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Plan validation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meaningful rehab</a:t>
            </a:r>
            <a:endParaRPr lang="en-US" sz="900" dirty="0"/>
          </a:p>
        </p:txBody>
      </p:sp>
      <p:sp>
        <p:nvSpPr>
          <p:cNvPr id="12" name="Text 10"/>
          <p:cNvSpPr/>
          <p:nvPr/>
        </p:nvSpPr>
        <p:spPr>
          <a:xfrm>
            <a:off x="6053584" y="828675"/>
            <a:ext cx="2709267" cy="1046113"/>
          </a:xfrm>
          <a:prstGeom prst="roundRect">
            <a:avLst>
              <a:gd name="adj" fmla="val 72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6053584" y="847725"/>
            <a:ext cx="2709267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180534" y="993725"/>
            <a:ext cx="2504474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Action Queue</a:t>
            </a:r>
            <a:endParaRPr lang="en-US" sz="1100" dirty="0"/>
          </a:p>
        </p:txBody>
      </p:sp>
      <p:sp>
        <p:nvSpPr>
          <p:cNvPr id="15" name="Text 13"/>
          <p:cNvSpPr/>
          <p:nvPr/>
        </p:nvSpPr>
        <p:spPr>
          <a:xfrm>
            <a:off x="6180534" y="1222325"/>
            <a:ext cx="2455366" cy="487412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Auto-creation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from compliance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Priority escalation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if overdue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Auto-complete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when resolved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381000" y="2001738"/>
            <a:ext cx="2709267" cy="1046113"/>
          </a:xfrm>
          <a:prstGeom prst="roundRect">
            <a:avLst>
              <a:gd name="adj" fmla="val 72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Shape 15"/>
          <p:cNvSpPr/>
          <p:nvPr/>
        </p:nvSpPr>
        <p:spPr>
          <a:xfrm>
            <a:off x="381000" y="2020788"/>
            <a:ext cx="2709267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507950" y="2166789"/>
            <a:ext cx="2504474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Compliance Engine</a:t>
            </a:r>
            <a:endParaRPr lang="en-US" sz="1100" dirty="0"/>
          </a:p>
        </p:txBody>
      </p:sp>
      <p:sp>
        <p:nvSpPr>
          <p:cNvPr id="19" name="Text 17"/>
          <p:cNvSpPr/>
          <p:nvPr/>
        </p:nvSpPr>
        <p:spPr>
          <a:xfrm>
            <a:off x="507950" y="2395389"/>
            <a:ext cx="2455366" cy="487412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42-day threshold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enforcement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Rule evaluation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automatic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Compliance scoring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- 0-100%</a:t>
            </a:r>
            <a:endParaRPr lang="en-US" sz="900" dirty="0"/>
          </a:p>
        </p:txBody>
      </p:sp>
      <p:sp>
        <p:nvSpPr>
          <p:cNvPr id="20" name="Text 18"/>
          <p:cNvSpPr/>
          <p:nvPr/>
        </p:nvSpPr>
        <p:spPr>
          <a:xfrm>
            <a:off x="3217218" y="2001738"/>
            <a:ext cx="2709416" cy="1046113"/>
          </a:xfrm>
          <a:prstGeom prst="roundRect">
            <a:avLst>
              <a:gd name="adj" fmla="val 72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1" name="Shape 19"/>
          <p:cNvSpPr/>
          <p:nvPr/>
        </p:nvSpPr>
        <p:spPr>
          <a:xfrm>
            <a:off x="3217218" y="2020788"/>
            <a:ext cx="2709416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3344168" y="2166789"/>
            <a:ext cx="2504626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Notifications</a:t>
            </a:r>
            <a:endParaRPr lang="en-US" sz="1100" dirty="0"/>
          </a:p>
        </p:txBody>
      </p:sp>
      <p:sp>
        <p:nvSpPr>
          <p:cNvPr id="23" name="Text 21"/>
          <p:cNvSpPr/>
          <p:nvPr/>
        </p:nvSpPr>
        <p:spPr>
          <a:xfrm>
            <a:off x="3344168" y="2395389"/>
            <a:ext cx="2455515" cy="487412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Expiry alerts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cert/plan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Action overdue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escalation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Weekly digest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summary</a:t>
            </a:r>
            <a:endParaRPr lang="en-US" sz="900" dirty="0"/>
          </a:p>
        </p:txBody>
      </p:sp>
      <p:sp>
        <p:nvSpPr>
          <p:cNvPr id="24" name="Text 22"/>
          <p:cNvSpPr/>
          <p:nvPr/>
        </p:nvSpPr>
        <p:spPr>
          <a:xfrm>
            <a:off x="6053584" y="2001738"/>
            <a:ext cx="2709267" cy="1046113"/>
          </a:xfrm>
          <a:prstGeom prst="roundRect">
            <a:avLst>
              <a:gd name="adj" fmla="val 72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Shape 23"/>
          <p:cNvSpPr/>
          <p:nvPr/>
        </p:nvSpPr>
        <p:spPr>
          <a:xfrm>
            <a:off x="6053584" y="2020788"/>
            <a:ext cx="2709267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6180534" y="2166789"/>
            <a:ext cx="2504474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Audit &amp; Security</a:t>
            </a:r>
            <a:endParaRPr lang="en-US" sz="1100" dirty="0"/>
          </a:p>
        </p:txBody>
      </p:sp>
      <p:sp>
        <p:nvSpPr>
          <p:cNvPr id="27" name="Text 25"/>
          <p:cNvSpPr/>
          <p:nvPr/>
        </p:nvSpPr>
        <p:spPr>
          <a:xfrm>
            <a:off x="6180534" y="2395389"/>
            <a:ext cx="2455366" cy="487412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Full audit trail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all actions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Multi-tenant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data isolation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Role-based access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RBAC</a:t>
            </a:r>
            <a:endParaRPr lang="en-US" sz="900" dirty="0"/>
          </a:p>
        </p:txBody>
      </p:sp>
      <p:pic>
        <p:nvPicPr>
          <p:cNvPr id="28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676275"/>
          </a:xfrm>
          <a:prstGeom prst="rect">
            <a:avLst/>
          </a:prstGeom>
          <a:solidFill>
            <a:srgbClr val="8B5CF6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52400"/>
            <a:ext cx="8679281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&amp; Intelligence</a:t>
            </a:r>
            <a:endParaRPr lang="en-US" sz="2600" dirty="0"/>
          </a:p>
        </p:txBody>
      </p:sp>
      <p:sp>
        <p:nvSpPr>
          <p:cNvPr id="4" name="Text 2"/>
          <p:cNvSpPr/>
          <p:nvPr/>
        </p:nvSpPr>
        <p:spPr>
          <a:xfrm>
            <a:off x="381000" y="828675"/>
            <a:ext cx="2709267" cy="1046113"/>
          </a:xfrm>
          <a:prstGeom prst="roundRect">
            <a:avLst>
              <a:gd name="adj" fmla="val 72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381000" y="847725"/>
            <a:ext cx="2709267" cy="0"/>
          </a:xfrm>
          <a:prstGeom prst="line">
            <a:avLst/>
          </a:prstGeom>
          <a:noFill/>
          <a:ln w="38100">
            <a:solidFill>
              <a:srgbClr val="8B5CF6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07950" y="993725"/>
            <a:ext cx="2504474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Predictions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507950" y="1222325"/>
            <a:ext cx="2455366" cy="487412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8B5CF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RTW probability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- 0-100%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8B5CF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Recovery timeline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weeks estimate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8B5CF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Cost risk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escalation alerts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3217218" y="828675"/>
            <a:ext cx="2709416" cy="1046113"/>
          </a:xfrm>
          <a:prstGeom prst="roundRect">
            <a:avLst>
              <a:gd name="adj" fmla="val 72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3217218" y="847725"/>
            <a:ext cx="2709416" cy="0"/>
          </a:xfrm>
          <a:prstGeom prst="line">
            <a:avLst/>
          </a:prstGeom>
          <a:noFill/>
          <a:ln w="38100">
            <a:solidFill>
              <a:srgbClr val="8B5CF6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3344168" y="993725"/>
            <a:ext cx="2504626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Email Automation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3344168" y="1222325"/>
            <a:ext cx="2455515" cy="487412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8B5CF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drafting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one click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8B5CF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9 email types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templates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8B5CF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Tone selection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formal/supportive</a:t>
            </a:r>
            <a:endParaRPr lang="en-US" sz="900" dirty="0"/>
          </a:p>
        </p:txBody>
      </p:sp>
      <p:sp>
        <p:nvSpPr>
          <p:cNvPr id="12" name="Text 10"/>
          <p:cNvSpPr/>
          <p:nvPr/>
        </p:nvSpPr>
        <p:spPr>
          <a:xfrm>
            <a:off x="6053584" y="828675"/>
            <a:ext cx="2709267" cy="1046113"/>
          </a:xfrm>
          <a:prstGeom prst="roundRect">
            <a:avLst>
              <a:gd name="adj" fmla="val 72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6053584" y="847725"/>
            <a:ext cx="2709267" cy="0"/>
          </a:xfrm>
          <a:prstGeom prst="line">
            <a:avLst/>
          </a:prstGeom>
          <a:noFill/>
          <a:ln w="38100">
            <a:solidFill>
              <a:srgbClr val="8B5CF6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180534" y="993725"/>
            <a:ext cx="2504474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Treatment Plans</a:t>
            </a:r>
            <a:endParaRPr lang="en-US" sz="1100" dirty="0"/>
          </a:p>
        </p:txBody>
      </p:sp>
      <p:sp>
        <p:nvSpPr>
          <p:cNvPr id="15" name="Text 13"/>
          <p:cNvSpPr/>
          <p:nvPr/>
        </p:nvSpPr>
        <p:spPr>
          <a:xfrm>
            <a:off x="6180534" y="1222325"/>
            <a:ext cx="2455366" cy="487412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8B5CF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AI-generated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care plans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8B5CF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Interventions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physio/psych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8B5CF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Milestones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recovery tracking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381000" y="2001738"/>
            <a:ext cx="2709267" cy="1046113"/>
          </a:xfrm>
          <a:prstGeom prst="roundRect">
            <a:avLst>
              <a:gd name="adj" fmla="val 72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Shape 15"/>
          <p:cNvSpPr/>
          <p:nvPr/>
        </p:nvSpPr>
        <p:spPr>
          <a:xfrm>
            <a:off x="381000" y="2020788"/>
            <a:ext cx="2709267" cy="0"/>
          </a:xfrm>
          <a:prstGeom prst="line">
            <a:avLst/>
          </a:prstGeom>
          <a:noFill/>
          <a:ln w="38100">
            <a:solidFill>
              <a:srgbClr val="8B5CF6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507950" y="2166789"/>
            <a:ext cx="2504474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Recovery Estimator</a:t>
            </a:r>
            <a:endParaRPr lang="en-US" sz="1100" dirty="0"/>
          </a:p>
        </p:txBody>
      </p:sp>
      <p:sp>
        <p:nvSpPr>
          <p:cNvPr id="19" name="Text 17"/>
          <p:cNvSpPr/>
          <p:nvPr/>
        </p:nvSpPr>
        <p:spPr>
          <a:xfrm>
            <a:off x="507950" y="2395389"/>
            <a:ext cx="2455366" cy="487412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8B5CF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Injury-based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timelines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8B5CF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20+ injury types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evidence-based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8B5CF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Phase tracking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recovery stages</a:t>
            </a:r>
            <a:endParaRPr lang="en-US" sz="900" dirty="0"/>
          </a:p>
        </p:txBody>
      </p:sp>
      <p:sp>
        <p:nvSpPr>
          <p:cNvPr id="20" name="Text 18"/>
          <p:cNvSpPr/>
          <p:nvPr/>
        </p:nvSpPr>
        <p:spPr>
          <a:xfrm>
            <a:off x="3217218" y="2001738"/>
            <a:ext cx="2709416" cy="1046113"/>
          </a:xfrm>
          <a:prstGeom prst="roundRect">
            <a:avLst>
              <a:gd name="adj" fmla="val 72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1" name="Shape 19"/>
          <p:cNvSpPr/>
          <p:nvPr/>
        </p:nvSpPr>
        <p:spPr>
          <a:xfrm>
            <a:off x="3217218" y="2020788"/>
            <a:ext cx="2709416" cy="0"/>
          </a:xfrm>
          <a:prstGeom prst="line">
            <a:avLst/>
          </a:prstGeom>
          <a:noFill/>
          <a:ln w="38100">
            <a:solidFill>
              <a:srgbClr val="8B5CF6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3344168" y="2166789"/>
            <a:ext cx="2504626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OCR Extraction</a:t>
            </a:r>
            <a:endParaRPr lang="en-US" sz="1100" dirty="0"/>
          </a:p>
        </p:txBody>
      </p:sp>
      <p:sp>
        <p:nvSpPr>
          <p:cNvPr id="23" name="Text 21"/>
          <p:cNvSpPr/>
          <p:nvPr/>
        </p:nvSpPr>
        <p:spPr>
          <a:xfrm>
            <a:off x="3344168" y="2395389"/>
            <a:ext cx="2455515" cy="487412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8B5CF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PDF processing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certificates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8B5CF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Data extraction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dates/capacity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8B5CF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Confidence scoring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accuracy</a:t>
            </a:r>
            <a:endParaRPr lang="en-US" sz="900" dirty="0"/>
          </a:p>
        </p:txBody>
      </p:sp>
      <p:sp>
        <p:nvSpPr>
          <p:cNvPr id="24" name="Text 22"/>
          <p:cNvSpPr/>
          <p:nvPr/>
        </p:nvSpPr>
        <p:spPr>
          <a:xfrm>
            <a:off x="6053584" y="2001738"/>
            <a:ext cx="2709267" cy="1046113"/>
          </a:xfrm>
          <a:prstGeom prst="roundRect">
            <a:avLst>
              <a:gd name="adj" fmla="val 72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Shape 23"/>
          <p:cNvSpPr/>
          <p:nvPr/>
        </p:nvSpPr>
        <p:spPr>
          <a:xfrm>
            <a:off x="6053584" y="2020788"/>
            <a:ext cx="2709267" cy="0"/>
          </a:xfrm>
          <a:prstGeom prst="line">
            <a:avLst/>
          </a:prstGeom>
          <a:noFill/>
          <a:ln w="38100">
            <a:solidFill>
              <a:srgbClr val="8B5CF6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6180534" y="2166789"/>
            <a:ext cx="2504474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Case Summaries</a:t>
            </a:r>
            <a:endParaRPr lang="en-US" sz="1100" dirty="0"/>
          </a:p>
        </p:txBody>
      </p:sp>
      <p:sp>
        <p:nvSpPr>
          <p:cNvPr id="27" name="Text 25"/>
          <p:cNvSpPr/>
          <p:nvPr/>
        </p:nvSpPr>
        <p:spPr>
          <a:xfrm>
            <a:off x="6180534" y="2395389"/>
            <a:ext cx="2455366" cy="487412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8B5CF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Auto-generated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insights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8B5CF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Work status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classification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8B5CF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highlights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at a glance</a:t>
            </a:r>
            <a:endParaRPr lang="en-US" sz="900" dirty="0"/>
          </a:p>
        </p:txBody>
      </p:sp>
      <p:pic>
        <p:nvPicPr>
          <p:cNvPr id="28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676275"/>
          </a:xfrm>
          <a:prstGeom prst="rect">
            <a:avLst/>
          </a:prstGeom>
          <a:solidFill>
            <a:srgbClr val="2E5C8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52400"/>
            <a:ext cx="8679281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Integration &amp; Data</a:t>
            </a:r>
            <a:endParaRPr lang="en-US" sz="2600" dirty="0"/>
          </a:p>
        </p:txBody>
      </p:sp>
      <p:sp>
        <p:nvSpPr>
          <p:cNvPr id="4" name="Text 2"/>
          <p:cNvSpPr/>
          <p:nvPr/>
        </p:nvSpPr>
        <p:spPr>
          <a:xfrm>
            <a:off x="381000" y="828675"/>
            <a:ext cx="2709267" cy="1046113"/>
          </a:xfrm>
          <a:prstGeom prst="roundRect">
            <a:avLst>
              <a:gd name="adj" fmla="val 72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381000" y="847725"/>
            <a:ext cx="2709267" cy="0"/>
          </a:xfrm>
          <a:prstGeom prst="line">
            <a:avLst/>
          </a:prstGeom>
          <a:noFill/>
          <a:ln w="38100">
            <a:solidFill>
              <a:srgbClr val="2E5C8A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07950" y="993725"/>
            <a:ext cx="2504474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Freshdesk Integration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507950" y="1222325"/>
            <a:ext cx="2455366" cy="487412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Ticket sync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automatic import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Conversations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extraction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Attachments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PDF processing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3217218" y="828675"/>
            <a:ext cx="2709416" cy="1046113"/>
          </a:xfrm>
          <a:prstGeom prst="roundRect">
            <a:avLst>
              <a:gd name="adj" fmla="val 72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3217218" y="847725"/>
            <a:ext cx="2709416" cy="0"/>
          </a:xfrm>
          <a:prstGeom prst="line">
            <a:avLst/>
          </a:prstGeom>
          <a:noFill/>
          <a:ln w="38100">
            <a:solidFill>
              <a:srgbClr val="2E5C8A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3344168" y="993725"/>
            <a:ext cx="2504626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Termination Workflow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3344168" y="1222325"/>
            <a:ext cx="2455515" cy="487412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9-stage process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guided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Documentation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auto-generated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Decision tracking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audit trail</a:t>
            </a:r>
            <a:endParaRPr lang="en-US" sz="900" dirty="0"/>
          </a:p>
        </p:txBody>
      </p:sp>
      <p:sp>
        <p:nvSpPr>
          <p:cNvPr id="12" name="Text 10"/>
          <p:cNvSpPr/>
          <p:nvPr/>
        </p:nvSpPr>
        <p:spPr>
          <a:xfrm>
            <a:off x="6053584" y="828675"/>
            <a:ext cx="2709267" cy="1046113"/>
          </a:xfrm>
          <a:prstGeom prst="roundRect">
            <a:avLst>
              <a:gd name="adj" fmla="val 72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6053584" y="847725"/>
            <a:ext cx="2709267" cy="0"/>
          </a:xfrm>
          <a:prstGeom prst="line">
            <a:avLst/>
          </a:prstGeom>
          <a:noFill/>
          <a:ln w="38100">
            <a:solidFill>
              <a:srgbClr val="2E5C8A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180534" y="993725"/>
            <a:ext cx="2504474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Case Contacts</a:t>
            </a:r>
            <a:endParaRPr lang="en-US" sz="1100" dirty="0"/>
          </a:p>
        </p:txBody>
      </p:sp>
      <p:sp>
        <p:nvSpPr>
          <p:cNvPr id="15" name="Text 13"/>
          <p:cNvSpPr/>
          <p:nvPr/>
        </p:nvSpPr>
        <p:spPr>
          <a:xfrm>
            <a:off x="6180534" y="1222325"/>
            <a:ext cx="2455366" cy="487412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12+ roles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worker to insurer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GP/Specialist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tracking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Employer/Host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management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381000" y="2001738"/>
            <a:ext cx="2709267" cy="1046113"/>
          </a:xfrm>
          <a:prstGeom prst="roundRect">
            <a:avLst>
              <a:gd name="adj" fmla="val 72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Shape 15"/>
          <p:cNvSpPr/>
          <p:nvPr/>
        </p:nvSpPr>
        <p:spPr>
          <a:xfrm>
            <a:off x="381000" y="2020788"/>
            <a:ext cx="2709267" cy="0"/>
          </a:xfrm>
          <a:prstGeom prst="line">
            <a:avLst/>
          </a:prstGeom>
          <a:noFill/>
          <a:ln w="38100">
            <a:solidFill>
              <a:srgbClr val="2E5C8A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507950" y="2166789"/>
            <a:ext cx="2504474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Multi-Portal Access</a:t>
            </a:r>
            <a:endParaRPr lang="en-US" sz="1100" dirty="0"/>
          </a:p>
        </p:txBody>
      </p:sp>
      <p:sp>
        <p:nvSpPr>
          <p:cNvPr id="19" name="Text 17"/>
          <p:cNvSpPr/>
          <p:nvPr/>
        </p:nvSpPr>
        <p:spPr>
          <a:xfrm>
            <a:off x="507950" y="2395389"/>
            <a:ext cx="2455366" cy="487412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Worker portal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self-service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Employer dashboard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overview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Clinician view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treatment</a:t>
            </a:r>
            <a:endParaRPr lang="en-US" sz="900" dirty="0"/>
          </a:p>
        </p:txBody>
      </p:sp>
      <p:sp>
        <p:nvSpPr>
          <p:cNvPr id="20" name="Text 18"/>
          <p:cNvSpPr/>
          <p:nvPr/>
        </p:nvSpPr>
        <p:spPr>
          <a:xfrm>
            <a:off x="3217218" y="2001738"/>
            <a:ext cx="2709416" cy="1046113"/>
          </a:xfrm>
          <a:prstGeom prst="roundRect">
            <a:avLst>
              <a:gd name="adj" fmla="val 72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1" name="Shape 19"/>
          <p:cNvSpPr/>
          <p:nvPr/>
        </p:nvSpPr>
        <p:spPr>
          <a:xfrm>
            <a:off x="3217218" y="2020788"/>
            <a:ext cx="2709416" cy="0"/>
          </a:xfrm>
          <a:prstGeom prst="line">
            <a:avLst/>
          </a:prstGeom>
          <a:noFill/>
          <a:ln w="38100">
            <a:solidFill>
              <a:srgbClr val="2E5C8A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3344168" y="2166789"/>
            <a:ext cx="2504626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Dashboards &amp; Reporting</a:t>
            </a:r>
            <a:endParaRPr lang="en-US" sz="1100" dirty="0"/>
          </a:p>
        </p:txBody>
      </p:sp>
      <p:sp>
        <p:nvSpPr>
          <p:cNvPr id="23" name="Text 21"/>
          <p:cNvSpPr/>
          <p:nvPr/>
        </p:nvSpPr>
        <p:spPr>
          <a:xfrm>
            <a:off x="3344168" y="2395389"/>
            <a:ext cx="2455515" cy="487412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Compliance metrics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real-time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Risk indicators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visual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Trends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over time</a:t>
            </a:r>
            <a:endParaRPr lang="en-US" sz="900" dirty="0"/>
          </a:p>
        </p:txBody>
      </p:sp>
      <p:sp>
        <p:nvSpPr>
          <p:cNvPr id="24" name="Text 22"/>
          <p:cNvSpPr/>
          <p:nvPr/>
        </p:nvSpPr>
        <p:spPr>
          <a:xfrm>
            <a:off x="6053584" y="2001738"/>
            <a:ext cx="2709267" cy="1046113"/>
          </a:xfrm>
          <a:prstGeom prst="roundRect">
            <a:avLst>
              <a:gd name="adj" fmla="val 72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Shape 23"/>
          <p:cNvSpPr/>
          <p:nvPr/>
        </p:nvSpPr>
        <p:spPr>
          <a:xfrm>
            <a:off x="6053584" y="2020788"/>
            <a:ext cx="2709267" cy="0"/>
          </a:xfrm>
          <a:prstGeom prst="line">
            <a:avLst/>
          </a:prstGeom>
          <a:noFill/>
          <a:ln w="38100">
            <a:solidFill>
              <a:srgbClr val="2E5C8A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6180534" y="2166789"/>
            <a:ext cx="2504474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API Ecosystem</a:t>
            </a:r>
            <a:endParaRPr lang="en-US" sz="1100" dirty="0"/>
          </a:p>
        </p:txBody>
      </p:sp>
      <p:sp>
        <p:nvSpPr>
          <p:cNvPr id="27" name="Text 25"/>
          <p:cNvSpPr/>
          <p:nvPr/>
        </p:nvSpPr>
        <p:spPr>
          <a:xfrm>
            <a:off x="6180534" y="2395389"/>
            <a:ext cx="2455366" cy="487412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50+ endpoints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RESTful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Webhooks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event-driven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300"/>
              </a:spcAft>
              <a:buSzPct val="100000"/>
              <a:buChar char="•"/>
            </a:pPr>
            <a:r>
              <a:rPr lang="en-US" sz="9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Custom integrations</a:t>
            </a:r>
            <a:pPr algn="l" indent="0" marL="0">
              <a:lnSpc>
                <a:spcPts val="1080"/>
              </a:lnSpc>
              <a:spcAft>
                <a:spcPts val="3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available</a:t>
            </a:r>
            <a:endParaRPr lang="en-US" sz="900" dirty="0"/>
          </a:p>
        </p:txBody>
      </p:sp>
      <p:pic>
        <p:nvPicPr>
          <p:cNvPr id="28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2E5C8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Sales Outreach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8331398" cy="3930997"/>
          </a:xfrm>
          <a:prstGeom prst="roundRect">
            <a:avLst>
              <a:gd name="adj" fmla="val 2585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73001" y="1476375"/>
            <a:ext cx="7953958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10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Sales with 22,000 Qualified Leads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673001" y="1923306"/>
            <a:ext cx="7953958" cy="24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60"/>
              </a:lnSpc>
              <a:spcAft>
                <a:spcPts val="1200"/>
              </a:spcAft>
              <a:buNone/>
            </a:pPr>
            <a:r>
              <a:rPr lang="en-US" sz="14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 Vertical platform manages outreach and converts leads to customers.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73001" y="2324695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Shape 6"/>
          <p:cNvSpPr/>
          <p:nvPr/>
        </p:nvSpPr>
        <p:spPr>
          <a:xfrm>
            <a:off x="701576" y="2324695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857101" y="2451646"/>
            <a:ext cx="763668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 Smart Segmentation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857101" y="2781746"/>
            <a:ext cx="7636687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categorizes 22,000 leads by industry and compliance needs.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673001" y="3208288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701576" y="3208288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857101" y="3335238"/>
            <a:ext cx="763668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 Automated Outreach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857101" y="3665339"/>
            <a:ext cx="7636687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Personalized email campaigns managed by Go Vertical.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673001" y="4091880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Shape 14"/>
          <p:cNvSpPr/>
          <p:nvPr/>
        </p:nvSpPr>
        <p:spPr>
          <a:xfrm>
            <a:off x="701576" y="4091880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857101" y="4218831"/>
            <a:ext cx="763668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 Pipeline Tracking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857101" y="4548932"/>
            <a:ext cx="7636687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Monitor engagement and convert leads to customers.</a:t>
            </a:r>
            <a:endParaRPr lang="en-US" sz="1200" dirty="0"/>
          </a:p>
        </p:txBody>
      </p:sp>
      <p:pic>
        <p:nvPicPr>
          <p:cNvPr id="19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Preventli Partnership Presentation</dc:title>
  <dc:subject>WorkSafe Victoria Compliance Platform - Partnership Overview</dc:subject>
  <dc:creator>Preventli</dc:creator>
  <cp:lastModifiedBy>Preventli</cp:lastModifiedBy>
  <cp:revision>1</cp:revision>
  <dcterms:created xsi:type="dcterms:W3CDTF">2026-01-22T05:14:30Z</dcterms:created>
  <dcterms:modified xsi:type="dcterms:W3CDTF">2026-01-22T05:14:30Z</dcterms:modified>
</cp:coreProperties>
</file>